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169150" cy="5376863" type="B5ISO"/>
  <p:notesSz cx="6858000" cy="9144000"/>
  <p:defaultTextStyle>
    <a:defPPr>
      <a:defRPr lang="en-US"/>
    </a:defPPr>
    <a:lvl1pPr marL="0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8445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6890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75334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33779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92224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50669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09114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67558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7" d="100"/>
          <a:sy n="97" d="100"/>
        </p:scale>
        <p:origin x="-1212" y="18"/>
      </p:cViewPr>
      <p:guideLst>
        <p:guide orient="horz" pos="1694"/>
        <p:guide pos="22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686" y="1670314"/>
            <a:ext cx="6093778" cy="11525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373" y="3046889"/>
            <a:ext cx="5018405" cy="13740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8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6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75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33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9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50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09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67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6EDE-2912-452D-BA52-BCA542C8752A}" type="datetimeFigureOut">
              <a:rPr lang="en-GB" smtClean="0"/>
              <a:pPr/>
              <a:t>25/07/2013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FF35-DDAC-4A0D-A221-A0AFD9114A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35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6EDE-2912-452D-BA52-BCA542C8752A}" type="datetimeFigureOut">
              <a:rPr lang="en-GB" smtClean="0"/>
              <a:pPr/>
              <a:t>25/07/2013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FF35-DDAC-4A0D-A221-A0AFD9114A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049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97634" y="215325"/>
            <a:ext cx="1613059" cy="458775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458" y="215325"/>
            <a:ext cx="4719690" cy="4587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6EDE-2912-452D-BA52-BCA542C8752A}" type="datetimeFigureOut">
              <a:rPr lang="en-GB" smtClean="0"/>
              <a:pPr/>
              <a:t>25/07/2013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FF35-DDAC-4A0D-A221-A0AFD9114A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822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6EDE-2912-452D-BA52-BCA542C8752A}" type="datetimeFigureOut">
              <a:rPr lang="en-GB" smtClean="0"/>
              <a:pPr/>
              <a:t>25/07/2013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FF35-DDAC-4A0D-A221-A0AFD9114A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717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314" y="3455133"/>
            <a:ext cx="6093778" cy="1067905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314" y="2278945"/>
            <a:ext cx="6093778" cy="1176189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84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689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7533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3377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9222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5066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0911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6755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6EDE-2912-452D-BA52-BCA542C8752A}" type="datetimeFigureOut">
              <a:rPr lang="en-GB" smtClean="0"/>
              <a:pPr/>
              <a:t>25/07/2013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FF35-DDAC-4A0D-A221-A0AFD9114A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07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457" y="1254602"/>
            <a:ext cx="3166375" cy="3548481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318" y="1254602"/>
            <a:ext cx="3166375" cy="3548481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6EDE-2912-452D-BA52-BCA542C8752A}" type="datetimeFigureOut">
              <a:rPr lang="en-GB" smtClean="0"/>
              <a:pPr/>
              <a:t>25/07/2013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FF35-DDAC-4A0D-A221-A0AFD9114A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11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459" y="1203572"/>
            <a:ext cx="3167620" cy="501591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8445" indent="0">
              <a:buNone/>
              <a:defRPr sz="1600" b="1"/>
            </a:lvl2pPr>
            <a:lvl3pPr marL="716890" indent="0">
              <a:buNone/>
              <a:defRPr sz="1400" b="1"/>
            </a:lvl3pPr>
            <a:lvl4pPr marL="1075334" indent="0">
              <a:buNone/>
              <a:defRPr sz="1200" b="1"/>
            </a:lvl4pPr>
            <a:lvl5pPr marL="1433779" indent="0">
              <a:buNone/>
              <a:defRPr sz="1200" b="1"/>
            </a:lvl5pPr>
            <a:lvl6pPr marL="1792224" indent="0">
              <a:buNone/>
              <a:defRPr sz="1200" b="1"/>
            </a:lvl6pPr>
            <a:lvl7pPr marL="2150669" indent="0">
              <a:buNone/>
              <a:defRPr sz="1200" b="1"/>
            </a:lvl7pPr>
            <a:lvl8pPr marL="2509114" indent="0">
              <a:buNone/>
              <a:defRPr sz="1200" b="1"/>
            </a:lvl8pPr>
            <a:lvl9pPr marL="2867558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459" y="1705162"/>
            <a:ext cx="3167620" cy="309792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830" y="1203572"/>
            <a:ext cx="3168863" cy="501591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8445" indent="0">
              <a:buNone/>
              <a:defRPr sz="1600" b="1"/>
            </a:lvl2pPr>
            <a:lvl3pPr marL="716890" indent="0">
              <a:buNone/>
              <a:defRPr sz="1400" b="1"/>
            </a:lvl3pPr>
            <a:lvl4pPr marL="1075334" indent="0">
              <a:buNone/>
              <a:defRPr sz="1200" b="1"/>
            </a:lvl4pPr>
            <a:lvl5pPr marL="1433779" indent="0">
              <a:buNone/>
              <a:defRPr sz="1200" b="1"/>
            </a:lvl5pPr>
            <a:lvl6pPr marL="1792224" indent="0">
              <a:buNone/>
              <a:defRPr sz="1200" b="1"/>
            </a:lvl6pPr>
            <a:lvl7pPr marL="2150669" indent="0">
              <a:buNone/>
              <a:defRPr sz="1200" b="1"/>
            </a:lvl7pPr>
            <a:lvl8pPr marL="2509114" indent="0">
              <a:buNone/>
              <a:defRPr sz="1200" b="1"/>
            </a:lvl8pPr>
            <a:lvl9pPr marL="2867558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1830" y="1705162"/>
            <a:ext cx="3168863" cy="309792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6EDE-2912-452D-BA52-BCA542C8752A}" type="datetimeFigureOut">
              <a:rPr lang="en-GB" smtClean="0"/>
              <a:pPr/>
              <a:t>25/07/2013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FF35-DDAC-4A0D-A221-A0AFD9114A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6EDE-2912-452D-BA52-BCA542C8752A}" type="datetimeFigureOut">
              <a:rPr lang="en-GB" smtClean="0"/>
              <a:pPr/>
              <a:t>25/07/2013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FF35-DDAC-4A0D-A221-A0AFD9114A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30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6EDE-2912-452D-BA52-BCA542C8752A}" type="datetimeFigureOut">
              <a:rPr lang="en-GB" smtClean="0"/>
              <a:pPr/>
              <a:t>25/07/2013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FF35-DDAC-4A0D-A221-A0AFD9114A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97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9" y="214079"/>
            <a:ext cx="2358601" cy="91108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2939" y="214080"/>
            <a:ext cx="4007755" cy="458900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9" y="1125159"/>
            <a:ext cx="2358601" cy="3677924"/>
          </a:xfrm>
        </p:spPr>
        <p:txBody>
          <a:bodyPr/>
          <a:lstStyle>
            <a:lvl1pPr marL="0" indent="0">
              <a:buNone/>
              <a:defRPr sz="1100"/>
            </a:lvl1pPr>
            <a:lvl2pPr marL="358445" indent="0">
              <a:buNone/>
              <a:defRPr sz="1000"/>
            </a:lvl2pPr>
            <a:lvl3pPr marL="716890" indent="0">
              <a:buNone/>
              <a:defRPr sz="800"/>
            </a:lvl3pPr>
            <a:lvl4pPr marL="1075334" indent="0">
              <a:buNone/>
              <a:defRPr sz="700"/>
            </a:lvl4pPr>
            <a:lvl5pPr marL="1433779" indent="0">
              <a:buNone/>
              <a:defRPr sz="700"/>
            </a:lvl5pPr>
            <a:lvl6pPr marL="1792224" indent="0">
              <a:buNone/>
              <a:defRPr sz="700"/>
            </a:lvl6pPr>
            <a:lvl7pPr marL="2150669" indent="0">
              <a:buNone/>
              <a:defRPr sz="700"/>
            </a:lvl7pPr>
            <a:lvl8pPr marL="2509114" indent="0">
              <a:buNone/>
              <a:defRPr sz="700"/>
            </a:lvl8pPr>
            <a:lvl9pPr marL="286755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6EDE-2912-452D-BA52-BCA542C8752A}" type="datetimeFigureOut">
              <a:rPr lang="en-GB" smtClean="0"/>
              <a:pPr/>
              <a:t>25/07/2013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FF35-DDAC-4A0D-A221-A0AFD9114A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868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203" y="3763805"/>
            <a:ext cx="4301490" cy="444338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5203" y="480432"/>
            <a:ext cx="4301490" cy="3226118"/>
          </a:xfrm>
        </p:spPr>
        <p:txBody>
          <a:bodyPr/>
          <a:lstStyle>
            <a:lvl1pPr marL="0" indent="0">
              <a:buNone/>
              <a:defRPr sz="2500"/>
            </a:lvl1pPr>
            <a:lvl2pPr marL="358445" indent="0">
              <a:buNone/>
              <a:defRPr sz="2200"/>
            </a:lvl2pPr>
            <a:lvl3pPr marL="716890" indent="0">
              <a:buNone/>
              <a:defRPr sz="1900"/>
            </a:lvl3pPr>
            <a:lvl4pPr marL="1075334" indent="0">
              <a:buNone/>
              <a:defRPr sz="1600"/>
            </a:lvl4pPr>
            <a:lvl5pPr marL="1433779" indent="0">
              <a:buNone/>
              <a:defRPr sz="1600"/>
            </a:lvl5pPr>
            <a:lvl6pPr marL="1792224" indent="0">
              <a:buNone/>
              <a:defRPr sz="1600"/>
            </a:lvl6pPr>
            <a:lvl7pPr marL="2150669" indent="0">
              <a:buNone/>
              <a:defRPr sz="1600"/>
            </a:lvl7pPr>
            <a:lvl8pPr marL="2509114" indent="0">
              <a:buNone/>
              <a:defRPr sz="1600"/>
            </a:lvl8pPr>
            <a:lvl9pPr marL="2867558" indent="0">
              <a:buNone/>
              <a:defRPr sz="16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5203" y="4208143"/>
            <a:ext cx="4301490" cy="631034"/>
          </a:xfrm>
        </p:spPr>
        <p:txBody>
          <a:bodyPr/>
          <a:lstStyle>
            <a:lvl1pPr marL="0" indent="0">
              <a:buNone/>
              <a:defRPr sz="1100"/>
            </a:lvl1pPr>
            <a:lvl2pPr marL="358445" indent="0">
              <a:buNone/>
              <a:defRPr sz="1000"/>
            </a:lvl2pPr>
            <a:lvl3pPr marL="716890" indent="0">
              <a:buNone/>
              <a:defRPr sz="800"/>
            </a:lvl3pPr>
            <a:lvl4pPr marL="1075334" indent="0">
              <a:buNone/>
              <a:defRPr sz="700"/>
            </a:lvl4pPr>
            <a:lvl5pPr marL="1433779" indent="0">
              <a:buNone/>
              <a:defRPr sz="700"/>
            </a:lvl5pPr>
            <a:lvl6pPr marL="1792224" indent="0">
              <a:buNone/>
              <a:defRPr sz="700"/>
            </a:lvl6pPr>
            <a:lvl7pPr marL="2150669" indent="0">
              <a:buNone/>
              <a:defRPr sz="700"/>
            </a:lvl7pPr>
            <a:lvl8pPr marL="2509114" indent="0">
              <a:buNone/>
              <a:defRPr sz="700"/>
            </a:lvl8pPr>
            <a:lvl9pPr marL="286755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6EDE-2912-452D-BA52-BCA542C8752A}" type="datetimeFigureOut">
              <a:rPr lang="en-GB" smtClean="0"/>
              <a:pPr/>
              <a:t>25/07/2013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FF35-DDAC-4A0D-A221-A0AFD9114A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46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458" y="215324"/>
            <a:ext cx="6452235" cy="896144"/>
          </a:xfrm>
          <a:prstGeom prst="rect">
            <a:avLst/>
          </a:prstGeom>
        </p:spPr>
        <p:txBody>
          <a:bodyPr vert="horz" lIns="71689" tIns="35844" rIns="71689" bIns="3584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458" y="1254602"/>
            <a:ext cx="6452235" cy="3548481"/>
          </a:xfrm>
          <a:prstGeom prst="rect">
            <a:avLst/>
          </a:prstGeom>
        </p:spPr>
        <p:txBody>
          <a:bodyPr vert="horz" lIns="71689" tIns="35844" rIns="71689" bIns="3584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8457" y="4983556"/>
            <a:ext cx="1672802" cy="286268"/>
          </a:xfrm>
          <a:prstGeom prst="rect">
            <a:avLst/>
          </a:prstGeom>
        </p:spPr>
        <p:txBody>
          <a:bodyPr vert="horz" lIns="71689" tIns="35844" rIns="71689" bIns="35844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96EDE-2912-452D-BA52-BCA542C8752A}" type="datetimeFigureOut">
              <a:rPr lang="en-GB" smtClean="0"/>
              <a:pPr/>
              <a:t>25/07/2013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9460" y="4983556"/>
            <a:ext cx="2270231" cy="286268"/>
          </a:xfrm>
          <a:prstGeom prst="rect">
            <a:avLst/>
          </a:prstGeom>
        </p:spPr>
        <p:txBody>
          <a:bodyPr vert="horz" lIns="71689" tIns="35844" rIns="71689" bIns="35844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37891" y="4983556"/>
            <a:ext cx="1672802" cy="286268"/>
          </a:xfrm>
          <a:prstGeom prst="rect">
            <a:avLst/>
          </a:prstGeom>
        </p:spPr>
        <p:txBody>
          <a:bodyPr vert="horz" lIns="71689" tIns="35844" rIns="71689" bIns="35844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1FF35-DDAC-4A0D-A221-A0AFD9114A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85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6890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834" indent="-268834" algn="l" defTabSz="71689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2473" indent="-224028" algn="l" defTabSz="7168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6112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54557" indent="-179222" algn="l" defTabSz="71689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3002" indent="-179222" algn="l" defTabSz="71689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71446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29891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88336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46781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8445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6890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5334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3779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92224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50669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9114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67558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street-angels.org.uk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74517" y="184867"/>
            <a:ext cx="6690750" cy="5064081"/>
            <a:chOff x="5313" y="0"/>
            <a:chExt cx="7211530" cy="5411817"/>
          </a:xfrm>
        </p:grpSpPr>
        <p:pic>
          <p:nvPicPr>
            <p:cNvPr id="4" name="Picture 3" descr="http://a8.sphotos.ak.fbcdn.net/hphotos-ak-ash4/380753_400689753311987_2056409461_n.jpg"/>
            <p:cNvPicPr/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srcRect l="27610" t="16" r="10738" b="2778"/>
            <a:stretch/>
          </p:blipFill>
          <p:spPr bwMode="auto">
            <a:xfrm>
              <a:off x="2457477" y="0"/>
              <a:ext cx="4727498" cy="5376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" name="Picture 2" descr="Picture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31854">
              <a:off x="1513396" y="57863"/>
              <a:ext cx="1766975" cy="12288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WordArt 2"/>
            <p:cNvSpPr>
              <a:spLocks noChangeArrowheads="1" noChangeShapeType="1" noTextEdit="1"/>
            </p:cNvSpPr>
            <p:nvPr/>
          </p:nvSpPr>
          <p:spPr bwMode="auto">
            <a:xfrm>
              <a:off x="3080663" y="143810"/>
              <a:ext cx="4136180" cy="1274356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0"/>
              </a:schemeClr>
            </a:solidFill>
          </p:spPr>
          <p:txBody>
            <a:bodyPr wrap="none" lIns="51206" tIns="25603" rIns="51206" bIns="25603" fromWordArt="1">
              <a:prstTxWarp prst="textPlain">
                <a:avLst>
                  <a:gd name="adj" fmla="val 47992"/>
                </a:avLst>
              </a:prstTxWarp>
            </a:bodyPr>
            <a:lstStyle/>
            <a:p>
              <a:pPr algn="ctr" rtl="0"/>
              <a:r>
                <a:rPr lang="en-GB" sz="4500" b="1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Script" pitchFamily="34" charset="0"/>
                  <a:cs typeface="Times New Roman"/>
                </a:rPr>
                <a:t>Street Angels </a:t>
              </a:r>
            </a:p>
            <a:p>
              <a:pPr algn="r" rtl="0"/>
              <a:r>
                <a:rPr lang="en-GB" sz="4500" b="1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Script" pitchFamily="34" charset="0"/>
                  <a:cs typeface="Times New Roman"/>
                </a:rPr>
                <a:t>Whitby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 rot="21144995">
              <a:off x="2731301" y="3969432"/>
              <a:ext cx="4179849" cy="667259"/>
            </a:xfrm>
            <a:prstGeom prst="rect">
              <a:avLst/>
            </a:prstGeom>
            <a:noFill/>
          </p:spPr>
          <p:txBody>
            <a:bodyPr wrap="none" lIns="51206" tIns="25603" rIns="51206" bIns="25603" rtlCol="0">
              <a:spAutoFit/>
            </a:bodyPr>
            <a:lstStyle/>
            <a:p>
              <a:pPr algn="r"/>
              <a:r>
                <a:rPr lang="en-GB" sz="2000" b="1" dirty="0">
                  <a:solidFill>
                    <a:schemeClr val="bg1"/>
                  </a:solidFill>
                  <a:latin typeface="Segoe Script" pitchFamily="34" charset="0"/>
                </a:rPr>
                <a:t>A </a:t>
              </a:r>
              <a:r>
                <a:rPr lang="en-GB" sz="2000" b="1" dirty="0" smtClean="0">
                  <a:solidFill>
                    <a:schemeClr val="bg1"/>
                  </a:solidFill>
                  <a:latin typeface="Segoe Script" pitchFamily="34" charset="0"/>
                </a:rPr>
                <a:t>mobile night </a:t>
              </a:r>
              <a:r>
                <a:rPr lang="en-GB" sz="2000" b="1" dirty="0">
                  <a:solidFill>
                    <a:schemeClr val="bg1"/>
                  </a:solidFill>
                  <a:latin typeface="Segoe Script" pitchFamily="34" charset="0"/>
                </a:rPr>
                <a:t>time </a:t>
              </a:r>
              <a:r>
                <a:rPr lang="en-GB" sz="2000" b="1" dirty="0" smtClean="0">
                  <a:solidFill>
                    <a:schemeClr val="bg1"/>
                  </a:solidFill>
                  <a:latin typeface="Segoe Script" pitchFamily="34" charset="0"/>
                </a:rPr>
                <a:t>presence</a:t>
              </a:r>
              <a:endParaRPr lang="en-GB" sz="2000" b="1" dirty="0">
                <a:solidFill>
                  <a:schemeClr val="bg1"/>
                </a:solidFill>
                <a:latin typeface="Segoe Script" pitchFamily="34" charset="0"/>
              </a:endParaRPr>
            </a:p>
            <a:p>
              <a:pPr algn="r"/>
              <a:r>
                <a:rPr lang="en-GB" sz="2000" b="1" dirty="0">
                  <a:solidFill>
                    <a:schemeClr val="bg1"/>
                  </a:solidFill>
                  <a:latin typeface="Segoe Script" pitchFamily="34" charset="0"/>
                </a:rPr>
                <a:t>looking out for people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313" y="741285"/>
              <a:ext cx="2441567" cy="46705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We are a force for good    in the weekend night-time economy, helping to safeguard people.</a:t>
              </a:r>
            </a:p>
            <a:p>
              <a:endParaRPr lang="en-GB" sz="1100" dirty="0"/>
            </a:p>
            <a:p>
              <a:r>
                <a:rPr lang="en-GB" sz="1600" dirty="0" smtClean="0"/>
                <a:t>We are volunteers and work alongside the police and pub/club door staff, linked to town centre CCTV.</a:t>
              </a:r>
            </a:p>
            <a:p>
              <a:endParaRPr lang="en-GB" sz="1100" dirty="0"/>
            </a:p>
            <a:p>
              <a:r>
                <a:rPr lang="en-GB" sz="1600" dirty="0"/>
                <a:t>We are there to be a reassuring presence; to care, to listen, to talk and to offer practical help to anyone who may be vulnerable</a:t>
              </a:r>
              <a:r>
                <a:rPr lang="en-GB" sz="1600" dirty="0" smtClean="0"/>
                <a:t>.</a:t>
              </a:r>
            </a:p>
            <a:p>
              <a:pPr algn="ctr">
                <a:spcBef>
                  <a:spcPts val="600"/>
                </a:spcBef>
              </a:pPr>
              <a:r>
                <a:rPr lang="en-GB" sz="1100" dirty="0" smtClean="0">
                  <a:solidFill>
                    <a:schemeClr val="accent1">
                      <a:lumMod val="75000"/>
                    </a:schemeClr>
                  </a:solidFill>
                </a:rPr>
                <a:t>www.street-angels.org.uk</a:t>
              </a:r>
              <a:endParaRPr lang="en-GB" sz="11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383423" y="5137283"/>
              <a:ext cx="3801553" cy="230238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GB" sz="800" dirty="0">
                  <a:solidFill>
                    <a:schemeClr val="bg1"/>
                  </a:solidFill>
                  <a:latin typeface="Arial Narrow" pitchFamily="34" charset="0"/>
                </a:rPr>
                <a:t>"Dude with Wings" design and </a:t>
              </a:r>
              <a:r>
                <a:rPr lang="en-GB" sz="800" dirty="0" smtClean="0">
                  <a:solidFill>
                    <a:schemeClr val="bg1"/>
                  </a:solidFill>
                  <a:latin typeface="Arial Narrow" pitchFamily="34" charset="0"/>
                </a:rPr>
                <a:t> text </a:t>
              </a:r>
              <a:r>
                <a:rPr lang="en-GB" sz="800" dirty="0">
                  <a:solidFill>
                    <a:schemeClr val="bg1"/>
                  </a:solidFill>
                  <a:latin typeface="Arial Narrow" pitchFamily="34" charset="0"/>
                </a:rPr>
                <a:t>© copyright Charisma Art Ltd. Used with </a:t>
              </a:r>
              <a:r>
                <a:rPr lang="en-GB" sz="800" dirty="0" smtClean="0">
                  <a:solidFill>
                    <a:schemeClr val="bg1"/>
                  </a:solidFill>
                  <a:latin typeface="Arial Narrow" pitchFamily="34" charset="0"/>
                </a:rPr>
                <a:t>permission</a:t>
              </a:r>
              <a:endParaRPr lang="en-GB" sz="800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2136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3671" y="116516"/>
            <a:ext cx="7022803" cy="5134857"/>
            <a:chOff x="33671" y="116516"/>
            <a:chExt cx="7022803" cy="5134857"/>
          </a:xfrm>
        </p:grpSpPr>
        <p:sp>
          <p:nvSpPr>
            <p:cNvPr id="2" name="TextBox 1"/>
            <p:cNvSpPr txBox="1"/>
            <p:nvPr/>
          </p:nvSpPr>
          <p:spPr>
            <a:xfrm>
              <a:off x="1675413" y="174157"/>
              <a:ext cx="5214862" cy="4832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GB" sz="1600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What?</a:t>
              </a:r>
              <a:r>
                <a:rPr lang="en-GB" sz="16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GB" sz="1600" dirty="0"/>
                <a:t>We respond </a:t>
              </a:r>
              <a:r>
                <a:rPr lang="en-GB" sz="1600" dirty="0" smtClean="0"/>
                <a:t>when someone </a:t>
              </a:r>
              <a:r>
                <a:rPr lang="en-GB" sz="1600" dirty="0"/>
                <a:t>needs </a:t>
              </a:r>
              <a:r>
                <a:rPr lang="en-GB" sz="1600" dirty="0" smtClean="0"/>
                <a:t>help, </a:t>
              </a:r>
              <a:r>
                <a:rPr lang="en-GB" sz="1600" dirty="0"/>
                <a:t>and call the appropriate services if needed.  However, we hope to reduce these calls by </a:t>
              </a:r>
              <a:r>
                <a:rPr lang="en-GB" sz="1600" dirty="0" smtClean="0"/>
                <a:t>helping practically: sweeping up </a:t>
              </a:r>
              <a:r>
                <a:rPr lang="en-GB" sz="1600" dirty="0"/>
                <a:t>glass, </a:t>
              </a:r>
              <a:r>
                <a:rPr lang="en-GB" sz="1600" dirty="0" smtClean="0"/>
                <a:t>assisting people to get </a:t>
              </a:r>
              <a:r>
                <a:rPr lang="en-GB" sz="1600" dirty="0"/>
                <a:t>home, talking with people and providing flip-flops and water </a:t>
              </a:r>
              <a:r>
                <a:rPr lang="en-GB" sz="1600" dirty="0" smtClean="0"/>
                <a:t>when </a:t>
              </a:r>
              <a:r>
                <a:rPr lang="en-GB" sz="1600" dirty="0"/>
                <a:t>needed.   We aim to </a:t>
              </a:r>
              <a:r>
                <a:rPr lang="en-GB" sz="1600" dirty="0" smtClean="0"/>
                <a:t>be friendly faces </a:t>
              </a:r>
              <a:r>
                <a:rPr lang="en-GB" sz="1600" dirty="0"/>
                <a:t>in Whitby, helping people have fun and </a:t>
              </a:r>
              <a:r>
                <a:rPr lang="en-GB" sz="1600" dirty="0" smtClean="0"/>
                <a:t>to stay </a:t>
              </a:r>
              <a:r>
                <a:rPr lang="en-GB" sz="1600" dirty="0"/>
                <a:t>safe. </a:t>
              </a:r>
              <a:r>
                <a:rPr lang="en-GB" sz="1600" dirty="0" smtClean="0"/>
                <a:t>We </a:t>
              </a:r>
              <a:r>
                <a:rPr lang="en-GB" sz="1600" dirty="0"/>
                <a:t>have no special powers, but are willing to go out of our way to do good service without fear or favour</a:t>
              </a:r>
              <a:r>
                <a:rPr lang="en-GB" sz="1600" dirty="0" smtClean="0"/>
                <a:t>. </a:t>
              </a:r>
            </a:p>
            <a:p>
              <a:pPr>
                <a:spcAft>
                  <a:spcPts val="600"/>
                </a:spcAft>
              </a:pPr>
              <a:r>
                <a:rPr lang="en-GB" sz="1600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</a:t>
              </a:r>
              <a:r>
                <a:rPr lang="en-GB" sz="1600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hen</a:t>
              </a:r>
              <a:r>
                <a:rPr lang="en-GB" sz="1600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r>
                <a:rPr lang="en-GB" sz="1600" dirty="0" smtClean="0"/>
                <a:t> 10pm – 2am every Friday and occasional </a:t>
              </a:r>
              <a:r>
                <a:rPr lang="en-GB" sz="1600" dirty="0"/>
                <a:t>other weekend </a:t>
              </a:r>
              <a:r>
                <a:rPr lang="en-GB" sz="1600" dirty="0" smtClean="0"/>
                <a:t>nights. We are planning to extend to Saturdays too.</a:t>
              </a:r>
              <a:endParaRPr lang="en-GB" sz="1600" dirty="0"/>
            </a:p>
            <a:p>
              <a:pPr>
                <a:spcAft>
                  <a:spcPts val="600"/>
                </a:spcAft>
              </a:pPr>
              <a:r>
                <a:rPr lang="en-GB" sz="1600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Where</a:t>
              </a:r>
              <a:r>
                <a:rPr lang="en-GB" sz="1600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 </a:t>
              </a:r>
              <a:r>
                <a:rPr lang="en-GB" sz="1600" dirty="0"/>
                <a:t>Central Whitby and the edges of the town centre to start with but as outlying </a:t>
              </a:r>
              <a:r>
                <a:rPr lang="en-GB" sz="1600" dirty="0" smtClean="0"/>
                <a:t>pubs close, focused more centrally. </a:t>
              </a:r>
              <a:endParaRPr lang="en-GB" sz="1600" dirty="0"/>
            </a:p>
            <a:p>
              <a:pPr>
                <a:spcAft>
                  <a:spcPts val="600"/>
                </a:spcAft>
              </a:pPr>
              <a:r>
                <a:rPr lang="en-GB" sz="1600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Who?</a:t>
              </a:r>
              <a:r>
                <a:rPr lang="en-GB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GB" sz="1600" dirty="0"/>
                <a:t>Anyone over </a:t>
              </a:r>
              <a:r>
                <a:rPr lang="en-GB" sz="1600" dirty="0" smtClean="0"/>
                <a:t>18.  Volunteers need references and checks and must undergo training . Most </a:t>
              </a:r>
              <a:r>
                <a:rPr lang="en-GB" sz="1600" dirty="0"/>
                <a:t>Street Angels are Christians but you don’t have to </a:t>
              </a:r>
              <a:r>
                <a:rPr lang="en-GB" sz="1600" dirty="0" smtClean="0"/>
                <a:t>be – just wanting to be part of a team looking out for people in the night-time economy.</a:t>
              </a:r>
              <a:r>
                <a:rPr lang="en-GB" sz="1600" dirty="0"/>
                <a:t>  </a:t>
              </a:r>
              <a:r>
                <a:rPr lang="en-GB" sz="1600" i="1" dirty="0" smtClean="0"/>
                <a:t>We value greatly all our prayer supporters.</a:t>
              </a:r>
            </a:p>
            <a:p>
              <a:pPr>
                <a:spcAft>
                  <a:spcPts val="600"/>
                </a:spcAft>
              </a:pPr>
              <a:r>
                <a:rPr lang="en-GB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</a:t>
              </a:r>
              <a:r>
                <a:rPr lang="en-GB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ore info and giving: </a:t>
              </a:r>
              <a:r>
                <a:rPr lang="en-GB" sz="1600" b="1" dirty="0" smtClean="0"/>
                <a:t> </a:t>
              </a:r>
              <a:r>
                <a:rPr lang="en-GB" sz="1600" b="1" dirty="0" smtClean="0">
                  <a:hlinkClick r:id="rId2"/>
                </a:rPr>
                <a:t>www.street-angels.org.uk</a:t>
              </a:r>
              <a:endParaRPr lang="en-GB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4" name="Picture 2" descr="Picture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03093">
              <a:off x="5870616" y="4426670"/>
              <a:ext cx="1185858" cy="8247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WordArt 2"/>
            <p:cNvSpPr>
              <a:spLocks noChangeArrowheads="1" noChangeShapeType="1" noTextEdit="1"/>
            </p:cNvSpPr>
            <p:nvPr/>
          </p:nvSpPr>
          <p:spPr bwMode="auto">
            <a:xfrm rot="16200000">
              <a:off x="-1073400" y="2287419"/>
              <a:ext cx="4136180" cy="1274356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0"/>
              </a:schemeClr>
            </a:solidFill>
          </p:spPr>
          <p:txBody>
            <a:bodyPr wrap="none" lIns="51206" tIns="25603" rIns="51206" bIns="25603" fromWordArt="1">
              <a:prstTxWarp prst="textPlain">
                <a:avLst>
                  <a:gd name="adj" fmla="val 47992"/>
                </a:avLst>
              </a:prstTxWarp>
            </a:bodyPr>
            <a:lstStyle/>
            <a:p>
              <a:pPr algn="ctr" rtl="0"/>
              <a:r>
                <a:rPr lang="en-GB" sz="4500" b="1" kern="10" dirty="0">
                  <a:ln w="9525">
                    <a:solidFill>
                      <a:schemeClr val="tx2">
                        <a:lumMod val="50000"/>
                      </a:schemeClr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Script" pitchFamily="34" charset="0"/>
                  <a:cs typeface="Times New Roman"/>
                </a:rPr>
                <a:t>Street Angels </a:t>
              </a:r>
            </a:p>
            <a:p>
              <a:pPr algn="ctr" rtl="0"/>
              <a:r>
                <a:rPr lang="en-GB" sz="4500" b="1" kern="10" dirty="0">
                  <a:ln w="9525">
                    <a:solidFill>
                      <a:schemeClr val="tx2">
                        <a:lumMod val="50000"/>
                      </a:schemeClr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Script" pitchFamily="34" charset="0"/>
                  <a:cs typeface="Times New Roman"/>
                </a:rPr>
                <a:t>Whitby</a:t>
              </a:r>
            </a:p>
          </p:txBody>
        </p:sp>
        <p:pic>
          <p:nvPicPr>
            <p:cNvPr id="6" name="Picture 5" descr="C:\Users\Graham\AppData\Local\Microsoft\Windows\Temporary Internet Files\Content.IE5\IKLMKLMC\MC900441146[1]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t="11280" r="63806" b="68220"/>
            <a:stretch/>
          </p:blipFill>
          <p:spPr bwMode="auto">
            <a:xfrm rot="21111521">
              <a:off x="33671" y="116516"/>
              <a:ext cx="1719426" cy="875604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65665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115</Words>
  <Application>Microsoft Office PowerPoint</Application>
  <PresentationFormat>B5 (ISO) Paper (176x250 mm)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Graham</cp:lastModifiedBy>
  <cp:revision>36</cp:revision>
  <dcterms:created xsi:type="dcterms:W3CDTF">2013-07-17T08:07:49Z</dcterms:created>
  <dcterms:modified xsi:type="dcterms:W3CDTF">2013-07-25T21:55:47Z</dcterms:modified>
</cp:coreProperties>
</file>